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8" y="1122364"/>
            <a:ext cx="11611429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88" y="3626498"/>
            <a:ext cx="11611429" cy="164218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B14-6FC3-4421-A1CC-4495596C6CD7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EA9B-F0D8-46C9-A336-535923E330D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5595-5E96-4EB7-9BB5-D692968E799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C2A4-C569-496F-A12B-D131D60C04CE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C176-4828-4C7A-A450-76ABC9FF53E5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DC15-9FD8-410C-82ED-90B758929C22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697-E9C7-46F8-80D7-DDFD1029DFD1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5F62-694C-41A0-BB79-A2627D4E981A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93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7" indent="0">
              <a:buNone/>
              <a:defRPr sz="2400"/>
            </a:lvl3pPr>
            <a:lvl4pPr marL="1371626" indent="0">
              <a:buNone/>
              <a:defRPr sz="2000"/>
            </a:lvl4pPr>
            <a:lvl5pPr marL="1828835" indent="0">
              <a:buNone/>
              <a:defRPr sz="2000"/>
            </a:lvl5pPr>
            <a:lvl6pPr marL="2286044" indent="0">
              <a:buNone/>
              <a:defRPr sz="2000"/>
            </a:lvl6pPr>
            <a:lvl7pPr marL="2743252" indent="0">
              <a:buNone/>
              <a:defRPr sz="2000"/>
            </a:lvl7pPr>
            <a:lvl8pPr marL="3200461" indent="0">
              <a:buNone/>
              <a:defRPr sz="2000"/>
            </a:lvl8pPr>
            <a:lvl9pPr marL="365766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C4FF-7C6F-4274-AD11-53CD4F835BB2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6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5BB-01AB-46D7-A2DB-5EA13786A0A9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9C5F-6A2E-48E1-834B-B75DDBB46C61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3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F4183E4C-A2DC-4D45-B248-B064A6D48AE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nner-NI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28" y="6285622"/>
            <a:ext cx="2192209" cy="5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0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1DC645E-7A4D-47C5-9ADA-ACFB41979D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6825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b="0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27272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3pPr>
            <a:lvl4pPr marL="109090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454543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818180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218181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545452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9090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E8D6858-5350-4A10-A284-3084B125C1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8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C203F50-2112-45A1-90E5-C9600E98FF9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6250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29" b="0" cap="none" baseline="0">
                <a:solidFill>
                  <a:schemeClr val="accent1"/>
                </a:solidFill>
                <a:latin typeface="+mn-lt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2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marL="0" lvl="0" indent="0" algn="l" defTabSz="727272" rtl="0" eaLnBrk="1" latinLnBrk="0" hangingPunct="1">
              <a:lnSpc>
                <a:spcPct val="90000"/>
              </a:lnSpc>
              <a:spcBef>
                <a:spcPts val="1432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A5A7824-CA54-4F6C-8432-F9351DFBCE5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650D83-D938-4489-AF62-14B82592EC7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1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277F04A3-FD83-493E-9AB9-FA29DC9A46D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2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1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1"/>
            <a:ext cx="5678424" cy="5184648"/>
          </a:xfrm>
        </p:spPr>
        <p:txBody>
          <a:bodyPr/>
          <a:lstStyle>
            <a:lvl1pPr>
              <a:defRPr sz="1909"/>
            </a:lvl1pPr>
            <a:lvl2pPr>
              <a:defRPr sz="1591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77"/>
              </a:spcBef>
              <a:buNone/>
              <a:defRPr sz="1272"/>
            </a:lvl1pPr>
            <a:lvl2pPr marL="363636" indent="0">
              <a:buNone/>
              <a:defRPr sz="955"/>
            </a:lvl2pPr>
            <a:lvl3pPr marL="727272" indent="0">
              <a:buNone/>
              <a:defRPr sz="795"/>
            </a:lvl3pPr>
            <a:lvl4pPr marL="1090908" indent="0">
              <a:buNone/>
              <a:defRPr sz="715"/>
            </a:lvl4pPr>
            <a:lvl5pPr marL="1454543" indent="0">
              <a:buNone/>
              <a:defRPr sz="715"/>
            </a:lvl5pPr>
            <a:lvl6pPr marL="1818180" indent="0">
              <a:buNone/>
              <a:defRPr sz="715"/>
            </a:lvl6pPr>
            <a:lvl7pPr marL="2181816" indent="0">
              <a:buNone/>
              <a:defRPr sz="715"/>
            </a:lvl7pPr>
            <a:lvl8pPr marL="2545452" indent="0">
              <a:buNone/>
              <a:defRPr sz="715"/>
            </a:lvl8pPr>
            <a:lvl9pPr marL="2909088" indent="0">
              <a:buNone/>
              <a:defRPr sz="7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73D3152-23AE-4B26-B9BF-A9A168A4B20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5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545"/>
            </a:lvl1pPr>
            <a:lvl2pPr marL="363636" indent="0">
              <a:buNone/>
              <a:defRPr sz="2227"/>
            </a:lvl2pPr>
            <a:lvl3pPr marL="727272" indent="0">
              <a:buNone/>
              <a:defRPr sz="1909"/>
            </a:lvl3pPr>
            <a:lvl4pPr marL="1090908" indent="0">
              <a:buNone/>
              <a:defRPr sz="1591"/>
            </a:lvl4pPr>
            <a:lvl5pPr marL="1454543" indent="0">
              <a:buNone/>
              <a:defRPr sz="1591"/>
            </a:lvl5pPr>
            <a:lvl6pPr marL="1818180" indent="0">
              <a:buNone/>
              <a:defRPr sz="1591"/>
            </a:lvl6pPr>
            <a:lvl7pPr marL="2181816" indent="0">
              <a:buNone/>
              <a:defRPr sz="1591"/>
            </a:lvl7pPr>
            <a:lvl8pPr marL="2545452" indent="0">
              <a:buNone/>
              <a:defRPr sz="1591"/>
            </a:lvl8pPr>
            <a:lvl9pPr marL="2909088" indent="0">
              <a:buNone/>
              <a:defRPr sz="159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114"/>
            </a:lvl2pPr>
            <a:lvl3pPr marL="727272" indent="0">
              <a:buNone/>
              <a:defRPr sz="955"/>
            </a:lvl3pPr>
            <a:lvl4pPr marL="1090908" indent="0">
              <a:buNone/>
              <a:defRPr sz="795"/>
            </a:lvl4pPr>
            <a:lvl5pPr marL="1454543" indent="0">
              <a:buNone/>
              <a:defRPr sz="795"/>
            </a:lvl5pPr>
            <a:lvl6pPr marL="1818180" indent="0">
              <a:buNone/>
              <a:defRPr sz="795"/>
            </a:lvl6pPr>
            <a:lvl7pPr marL="2181816" indent="0">
              <a:buNone/>
              <a:defRPr sz="795"/>
            </a:lvl7pPr>
            <a:lvl8pPr marL="2545452" indent="0">
              <a:buNone/>
              <a:defRPr sz="795"/>
            </a:lvl8pPr>
            <a:lvl9pPr marL="2909088" indent="0">
              <a:buNone/>
              <a:defRPr sz="7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F9CBF98-4642-422A-8160-7B5F4484D18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1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8" y="1709742"/>
            <a:ext cx="11611429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8" y="4589466"/>
            <a:ext cx="1161142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4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AD8DB2AC-0794-4761-8282-6B6D9754F7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3B6997-8F68-4B28-AEB7-2DFC265D1AE7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0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 algn="ctr">
              <a:buNone/>
              <a:defRPr sz="1432"/>
            </a:lvl2pPr>
            <a:lvl3pPr marL="727272" indent="0" algn="ctr">
              <a:buNone/>
              <a:defRPr sz="1432"/>
            </a:lvl3pPr>
            <a:lvl4pPr marL="1090908" indent="0" algn="ctr">
              <a:buNone/>
              <a:defRPr sz="1432"/>
            </a:lvl4pPr>
            <a:lvl5pPr marL="1454543" indent="0" algn="ctr">
              <a:buNone/>
              <a:defRPr sz="1432"/>
            </a:lvl5pPr>
            <a:lvl6pPr marL="1818180" indent="0" algn="ctr">
              <a:buNone/>
              <a:defRPr sz="1432"/>
            </a:lvl6pPr>
            <a:lvl7pPr marL="2181816" indent="0" algn="ctr">
              <a:buNone/>
              <a:defRPr sz="1432"/>
            </a:lvl7pPr>
            <a:lvl8pPr marL="2545452" indent="0" algn="ctr">
              <a:buNone/>
              <a:defRPr sz="1432"/>
            </a:lvl8pPr>
            <a:lvl9pPr marL="2909088" indent="0" algn="ctr">
              <a:buNone/>
              <a:defRPr sz="14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A2C8B742-764E-45DD-A3B7-AAE9FA5E2AE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5" y="1253331"/>
            <a:ext cx="5805715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348" y="1253331"/>
            <a:ext cx="5440266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5" y="1177310"/>
            <a:ext cx="55326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85" y="2001222"/>
            <a:ext cx="5532667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69340"/>
            <a:ext cx="58057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001222"/>
            <a:ext cx="5805715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50994E-BE0F-4509-9CB5-185BA6C5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7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32" indent="0">
              <a:buNone/>
              <a:defRPr/>
            </a:lvl2pPr>
            <a:lvl3pPr marL="407207" indent="0">
              <a:buNone/>
              <a:defRPr/>
            </a:lvl3pPr>
            <a:lvl4pPr marL="607237" indent="0">
              <a:buNone/>
              <a:defRPr/>
            </a:lvl4pPr>
            <a:lvl5pPr marL="80726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11" indent="0">
              <a:buNone/>
              <a:defRPr sz="1500" b="1"/>
            </a:lvl2pPr>
            <a:lvl3pPr marL="685820" indent="0">
              <a:buNone/>
              <a:defRPr sz="1350" b="1"/>
            </a:lvl3pPr>
            <a:lvl4pPr marL="1028730" indent="0">
              <a:buNone/>
              <a:defRPr sz="1200" b="1"/>
            </a:lvl4pPr>
            <a:lvl5pPr marL="1371641" indent="0">
              <a:buNone/>
              <a:defRPr sz="1200" b="1"/>
            </a:lvl5pPr>
            <a:lvl6pPr marL="1714552" indent="0">
              <a:buNone/>
              <a:defRPr sz="1200" b="1"/>
            </a:lvl6pPr>
            <a:lvl7pPr marL="2057462" indent="0">
              <a:buNone/>
              <a:defRPr sz="1200" b="1"/>
            </a:lvl7pPr>
            <a:lvl8pPr marL="2400372" indent="0">
              <a:buNone/>
              <a:defRPr sz="1200" b="1"/>
            </a:lvl8pPr>
            <a:lvl9pPr marL="274328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1" y="1516363"/>
            <a:ext cx="5472000" cy="358775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06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6" y="1188098"/>
            <a:ext cx="11619723" cy="513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286" y="6525208"/>
            <a:ext cx="1409960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AF7C9613-72D6-4E31-8D5D-FB7484B5944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473" y="6525209"/>
            <a:ext cx="8758337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1569" y="6509041"/>
            <a:ext cx="1020147" cy="348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B713204B-27B9-4744-A8A9-715D9AD2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2363-2B9F-4A8B-8D18-FB8710ED96EA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58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F1B22D3-A5AF-4543-9E3C-D56C9BD814D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4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5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1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727272" rtl="0" eaLnBrk="1" latinLnBrk="0" hangingPunct="1">
        <a:lnSpc>
          <a:spcPct val="80000"/>
        </a:lnSpc>
        <a:spcBef>
          <a:spcPct val="0"/>
        </a:spcBef>
        <a:buNone/>
        <a:defRPr sz="3977" kern="1200" cap="all" spc="8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2727" indent="-72727" algn="l" defTabSz="727272" rtl="0" eaLnBrk="1" latinLnBrk="0" hangingPunct="1">
        <a:lnSpc>
          <a:spcPct val="90000"/>
        </a:lnSpc>
        <a:spcBef>
          <a:spcPts val="955"/>
        </a:spcBef>
        <a:spcAft>
          <a:spcPts val="159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210909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356363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3pPr>
      <a:lvl4pPr marL="472727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4pPr>
      <a:lvl5pPr marL="618181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5pPr>
      <a:lvl6pPr marL="72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6pPr>
      <a:lvl7pPr marL="84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7pPr>
      <a:lvl8pPr marL="96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8pPr>
      <a:lvl9pPr marL="108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63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27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90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543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18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81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545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08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E0EB32-6434-424E-B41F-2C339BE7B4AD}"/>
              </a:ext>
            </a:extLst>
          </p:cNvPr>
          <p:cNvSpPr txBox="1"/>
          <p:nvPr/>
        </p:nvSpPr>
        <p:spPr>
          <a:xfrm>
            <a:off x="253264" y="131648"/>
            <a:ext cx="967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การปฏิบัติงานของกลุ่มงานสื่อสารองค์กร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PR)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ในการถ่ายรูปหรือจัดงานต่าง ๆ ให้เป็นไปตามกฎหมาย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จำเป็นต้องคำนึงถึงสิทธิของเจ้าของข้อมูลส่วนบุคคล รวมถึงปฏิบัติตามหลักการที่กำหนดไว้ในกฎหมายอย่างเคร่งครัด เพื่อป้องกันปัญหาทางกฎหมายและเสริมสร้างความเชื่อมั่นแก่ผู้มีส่วนเกี่ยวข้อง แนวทางและคำแนะนำมีดังนี้: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778DA-C265-4779-8ACD-A4BFC4A3A6D5}"/>
              </a:ext>
            </a:extLst>
          </p:cNvPr>
          <p:cNvSpPr txBox="1"/>
          <p:nvPr/>
        </p:nvSpPr>
        <p:spPr>
          <a:xfrm>
            <a:off x="1052730" y="2277147"/>
            <a:ext cx="3707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การถ่ายภาพหรือบันทึกวิดีโอตามอีเว้นท์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การจัดงานและการลงทะเบียน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การเผยแพร่ภาพหรือข้อมูล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สิทธิของเจ้าของข้อมูล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การอบรมและสร้างความเข้าใจในองค์กร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กรณีเหตุสุดวิสัย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7EC0A9-2F43-41FD-BAA6-3C6C5D37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5" y="1203069"/>
            <a:ext cx="6013596" cy="41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uvvoice.com-20250110-DoeU5J">
            <a:hlinkClick r:id="" action="ppaction://media"/>
            <a:extLst>
              <a:ext uri="{FF2B5EF4-FFF2-40B4-BE49-F238E27FC236}">
                <a16:creationId xmlns:a16="http://schemas.microsoft.com/office/drawing/2014/main" id="{1BBDB0AA-7D8D-43D3-8ED1-A675B3A1B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3240" y="4853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3658-0258-4515-8BCF-459C8800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4. สิทธิของเจ้าของข้อมูล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EF34-1717-479C-997D-4315AC56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2" y="726668"/>
            <a:ext cx="9220200" cy="1118910"/>
          </a:xfrm>
        </p:spPr>
        <p:txBody>
          <a:bodyPr>
            <a:normAutofit fontScale="62500" lnSpcReduction="2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การถอนความยินยอม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: เจ้าของข้อมูลสามารถขอให้ลบภาพหรือข้อมูลได้ในภายหลัง</a:t>
            </a:r>
          </a:p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การเข้าถึงข้อมูล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: ให้สิทธิผู้เข้าร่วมขอดูข้อมูลของตนเองที่เก็บรวบรวมไว้</a:t>
            </a:r>
          </a:p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การร้องเรียน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: จัดช่องทางให้เจ้าของข้อมูลสามารถร้องเรียนหรือสอบถามเกี่ยวกับข้อมูลที่ถูกรวบรวม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700EA8E-8009-43B0-BE87-49E41508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5" y="2343328"/>
            <a:ext cx="5327009" cy="4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PJKC7M">
            <a:hlinkClick r:id="" action="ppaction://media"/>
            <a:extLst>
              <a:ext uri="{FF2B5EF4-FFF2-40B4-BE49-F238E27FC236}">
                <a16:creationId xmlns:a16="http://schemas.microsoft.com/office/drawing/2014/main" id="{224BD52D-DA84-4B55-BCE8-4DFA34499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0854" y="4902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F898-FCDA-483E-871E-3ECCBB5B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3" y="227187"/>
            <a:ext cx="10515600" cy="85127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5. การอบรมและสร้างความเข้าใจในองค์กร</a:t>
            </a:r>
            <a:br>
              <a:rPr lang="th-TH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18E6-8560-47C3-99F0-866BFE7D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07" y="726667"/>
            <a:ext cx="10515600" cy="934353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จัดการอบรมพนักงาน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และทีมงานให้เข้าใจหลักการของ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และแนวทางปฏิบัติที่เหมาะสม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สร้างคู่มือหรือ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SOP (Standard Operating Procedure)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สำหรับการปฏิบัติงานให้สอดคล้องกับ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PDPA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308A3CE-E429-4D45-8486-41BB4F62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70" y="2070420"/>
            <a:ext cx="72294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6GtaK1">
            <a:hlinkClick r:id="" action="ppaction://media"/>
            <a:extLst>
              <a:ext uri="{FF2B5EF4-FFF2-40B4-BE49-F238E27FC236}">
                <a16:creationId xmlns:a16="http://schemas.microsoft.com/office/drawing/2014/main" id="{E47BDC26-6E7C-4BD2-B3E7-735313B8A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0202" y="5205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31C9-F63E-4E1C-A4C5-31BD3B73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0" y="273052"/>
            <a:ext cx="9894596" cy="889843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6. กรณีเหตุสุดวิสัย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DCE0-39CE-4FB0-8C48-68E3CA35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026952"/>
            <a:ext cx="9471172" cy="875630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หากเกิดกรณีการละเมิดข้อมูล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Data Breach)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ควรมีแผนรับมือ เช่น การแจ้งเจ้าของข้อมูลทันที และแจ้งหน่วยงานกำกับดูแลภายในระยะเวลาที่กำหนด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E7A8D90-9217-4A29-9079-AF25223B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45" y="2488458"/>
            <a:ext cx="7905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nyKRMj">
            <a:hlinkClick r:id="" action="ppaction://media"/>
            <a:extLst>
              <a:ext uri="{FF2B5EF4-FFF2-40B4-BE49-F238E27FC236}">
                <a16:creationId xmlns:a16="http://schemas.microsoft.com/office/drawing/2014/main" id="{4FD9C22A-4A95-4CCD-BED3-B4A9302D4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6736" y="5221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AE4A1-0B73-45D3-A06F-1254CDAD3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614303"/>
            <a:ext cx="9648039" cy="858852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การปฏิบัติตามแนวทางเหล่านี้จะช่วยให้หน่วยงาน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สามารถดำเนินงานได้อย่างถูกต้องตามกฎหมาย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และเสริมสร้างความไว้วางใจจากผู้ที่เกี่ยวข้องในกิจกรรมขององค์กรครับ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😊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81A4A61-ABD6-4FFB-B825-8EBF2C85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23907"/>
            <a:ext cx="7905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9vaTQC">
            <a:hlinkClick r:id="" action="ppaction://media"/>
            <a:extLst>
              <a:ext uri="{FF2B5EF4-FFF2-40B4-BE49-F238E27FC236}">
                <a16:creationId xmlns:a16="http://schemas.microsoft.com/office/drawing/2014/main" id="{439C0875-E2EC-466D-937F-0E141805D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2481" y="5137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86C7-2A28-4996-8301-1E811064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10" y="312696"/>
            <a:ext cx="9894596" cy="530835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1. การถ่ายภาพหรือบันทึกวิดีโอตามอีเว้นท์:</a:t>
            </a:r>
            <a:br>
              <a:rPr lang="th-TH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5575C-6A7A-47B3-B6B7-90793F05CED2}"/>
              </a:ext>
            </a:extLst>
          </p:cNvPr>
          <p:cNvSpPr txBox="1"/>
          <p:nvPr/>
        </p:nvSpPr>
        <p:spPr>
          <a:xfrm>
            <a:off x="312571" y="977221"/>
            <a:ext cx="10291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1.1 แจ้งวัตถุประสงค์การถ่ายภาพอย่างชัดเจน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ป้ายประกาศหรือป้ายเตือน: ติดป้ายบริเวณงาน แจ้งให้ผู้เข้าร่วมงานทราบว่าอาจมีการถ่ายภาพหรือบันทึกวิดีโอเพื่อใช้ในกิจกรรมประชาสัมพันธ์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ระบุรายละเอียด: ชี้แจงวัตถุประสงค์ เช่น การเผยแพร่ในสื่อออนไลน์ โซเชียลมีเดีย หรือรายงานกิจกรรม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58A6E2D-B0BD-4221-8326-A47F5A00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714014"/>
            <a:ext cx="80200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uvvoice.com-20250110-En1b2D">
            <a:hlinkClick r:id="" action="ppaction://media"/>
            <a:extLst>
              <a:ext uri="{FF2B5EF4-FFF2-40B4-BE49-F238E27FC236}">
                <a16:creationId xmlns:a16="http://schemas.microsoft.com/office/drawing/2014/main" id="{EC4AF2C3-B4CD-4EF5-BF0C-E5631A234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978" y="5019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97A1-A9FE-4DB2-B6F9-7FF752A4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39439"/>
            <a:ext cx="9857064" cy="14628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h-TH" sz="7300" dirty="0">
                <a:solidFill>
                  <a:schemeClr val="accent1">
                    <a:lumMod val="75000"/>
                  </a:schemeClr>
                </a:solidFill>
              </a:rPr>
              <a:t>1.2 การขอความยินยอม</a:t>
            </a:r>
          </a:p>
          <a:p>
            <a:r>
              <a:rPr lang="th-TH" sz="3800" dirty="0">
                <a:solidFill>
                  <a:schemeClr val="accent1">
                    <a:lumMod val="75000"/>
                  </a:schemeClr>
                </a:solidFill>
              </a:rPr>
              <a:t>ความสมัครใจ: หากต้องการถ่ายภาพหรือบันทึกวิดีโอเฉพาะบุคคล เช่น สัมภาษณ์ ควรขอความยินยอมล่วงหน้าเป็นลายลักษณ์อักษรหรือแบบดิจิทัล</a:t>
            </a:r>
          </a:p>
          <a:p>
            <a:r>
              <a:rPr lang="th-TH" sz="38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หลีกเลี่ยงการบันทึกข้อมูลอ่อนไหว: เช่น ศาสนา สุขภาพ หรือข้อมูลส่วนบุคคลที่ไม่เกี่ยวข้องระบบที่มีความปลอดภัย เช่น ใช้รหัสผ่านป้องกัน และจำกัดสิทธิ์การเข้าถึง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2C9A694-92FF-4321-9740-59D10E1D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01" y="1921078"/>
            <a:ext cx="7775029" cy="31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uvvoice.com-20250110-LYhtEI">
            <a:hlinkClick r:id="" action="ppaction://media"/>
            <a:extLst>
              <a:ext uri="{FF2B5EF4-FFF2-40B4-BE49-F238E27FC236}">
                <a16:creationId xmlns:a16="http://schemas.microsoft.com/office/drawing/2014/main" id="{E74D7866-64BE-476E-986B-EB537EA6B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4276" y="4911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BA56E-E8EE-41E3-9457-605C24FB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7" y="131049"/>
            <a:ext cx="10515600" cy="892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6400" dirty="0">
                <a:solidFill>
                  <a:schemeClr val="accent1">
                    <a:lumMod val="75000"/>
                  </a:schemeClr>
                </a:solidFill>
              </a:rPr>
              <a:t>1.3 การเก็บรวบรวมข้อมูล</a:t>
            </a:r>
          </a:p>
          <a:p>
            <a:r>
              <a:rPr lang="th-TH" sz="3800" dirty="0">
                <a:solidFill>
                  <a:schemeClr val="accent1">
                    <a:lumMod val="75000"/>
                  </a:schemeClr>
                </a:solidFill>
              </a:rPr>
              <a:t>ถ่ายภาพมุมกว้างหรือที่ไม่สามารถระบุตัวบุคคลได้ง่าย เพื่อหลีกเลี่ยงการละเมิดสิทธิของเจ้าของข้อมูล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259487F-B883-4EBE-9F75-C2ACD6E2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27" y="2697497"/>
            <a:ext cx="88201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uvvoice.com-20250110-BiyEnU">
            <a:hlinkClick r:id="" action="ppaction://media"/>
            <a:extLst>
              <a:ext uri="{FF2B5EF4-FFF2-40B4-BE49-F238E27FC236}">
                <a16:creationId xmlns:a16="http://schemas.microsoft.com/office/drawing/2014/main" id="{94F7D32B-D6E1-4B3A-BF71-FD1B05EB1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6704" y="5116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53B1-7B6F-466C-82A6-C0F424F8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21" y="237327"/>
            <a:ext cx="9894596" cy="626871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2. การจัดงานและการลงทะเบียน</a:t>
            </a:r>
            <a:br>
              <a:rPr lang="th-TH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A41C-3C15-46F9-8B77-C3233E60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21" y="657079"/>
            <a:ext cx="9894596" cy="743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2.1 แบบฟอร์มลงทะเบียน ใช้แบบฟอร์มที่ระบุวัตถุประสงค์ในการเก็บข้อมูล เช่น ชื่อ เบอร์โทรศัพท์ อีเมล มีช่องให้ผู้เข้าร่วมงานยินยอมรับการเก็บข้อมูล พร้อมให้สิทธิในการปฏิเสธ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D66BD9-36FE-4913-A9F9-69DB18F7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34" y="1630784"/>
            <a:ext cx="76771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wjEaqX">
            <a:hlinkClick r:id="" action="ppaction://media"/>
            <a:extLst>
              <a:ext uri="{FF2B5EF4-FFF2-40B4-BE49-F238E27FC236}">
                <a16:creationId xmlns:a16="http://schemas.microsoft.com/office/drawing/2014/main" id="{F3BC942C-0AEE-40FA-857C-3F4B1B514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534" y="4961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D71FA-7E46-444E-B6C7-8D409C4D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1" y="492620"/>
            <a:ext cx="9488647" cy="1300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2.2 การเปิดเผยข้อมูลหากมีการแชร์รายชื่อผู้เข้าร่วมงานหรือข้อมูลอื่น ๆ กับหน่วยงานภายนอก ควรแจ้งให้ทราบล่วงหน้าและได้รับการยินยอม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5F46A0-10CB-47C7-9CA0-F0E8BD9A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87" y="1793291"/>
            <a:ext cx="8132340" cy="27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4RVUZT">
            <a:hlinkClick r:id="" action="ppaction://media"/>
            <a:extLst>
              <a:ext uri="{FF2B5EF4-FFF2-40B4-BE49-F238E27FC236}">
                <a16:creationId xmlns:a16="http://schemas.microsoft.com/office/drawing/2014/main" id="{465E31DB-5419-4A64-B812-708483B73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787" y="4497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7028-655A-4A00-9E7E-D76FC500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29" y="352338"/>
            <a:ext cx="9538982" cy="1241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75000"/>
                  </a:schemeClr>
                </a:solidFill>
              </a:rPr>
              <a:t>2.3 มาตรการป้องกันข้อมูล จัดเก็บข้อมูลส่วนบุคคลในระบบที่มีความปลอดภัย เช่น ใช้รหัสผ่านป้องกัน และจำกัดสิทธิ์การเข้าถึง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E8B4ABF-E193-4225-BD18-2D98C1FB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89" y="1910505"/>
            <a:ext cx="72199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VEdRmU">
            <a:hlinkClick r:id="" action="ppaction://media"/>
            <a:extLst>
              <a:ext uri="{FF2B5EF4-FFF2-40B4-BE49-F238E27FC236}">
                <a16:creationId xmlns:a16="http://schemas.microsoft.com/office/drawing/2014/main" id="{E801318A-53F0-4DAD-BEB2-4DF509F0C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257" y="4843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ECE0-1BA2-43A6-854E-F7D7C016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84" y="247680"/>
            <a:ext cx="10515600" cy="161467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3. การเผยแพร่ภาพหรือข้อมูล</a:t>
            </a:r>
            <a:br>
              <a:rPr lang="th-TH" b="1" dirty="0"/>
            </a:br>
            <a:br>
              <a:rPr lang="th-TH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2DE0-D546-43DB-AADB-46C5E855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07" y="1055018"/>
            <a:ext cx="10515600" cy="119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3.1 การคัดเลือกภาพ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ใช้ภาพที่ไม่มีการระบุตัวบุคคลอย่างชัดเจนหรือข้อมูลที่เป็นส่วนตัว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หากต้องการใช้ภาพบุคคล ควรได้รับความยินยอมก่อนเผยแพร่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296048D-3F28-4583-8914-4F8EE178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24" y="2230135"/>
            <a:ext cx="5933551" cy="42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GgcC54">
            <a:hlinkClick r:id="" action="ppaction://media"/>
            <a:extLst>
              <a:ext uri="{FF2B5EF4-FFF2-40B4-BE49-F238E27FC236}">
                <a16:creationId xmlns:a16="http://schemas.microsoft.com/office/drawing/2014/main" id="{9A14FC63-93A9-4214-BF02-17D42FECD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6663" y="5062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193B-3B3C-4A9C-860A-7C747DE5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6" y="201336"/>
            <a:ext cx="9824208" cy="1157681"/>
          </a:xfrm>
        </p:spPr>
        <p:txBody>
          <a:bodyPr>
            <a:normAutofit fontScale="70000" lnSpcReduction="20000"/>
          </a:bodyPr>
          <a:lstStyle/>
          <a:p>
            <a:r>
              <a:rPr lang="th-TH" sz="5700" b="1" dirty="0">
                <a:solidFill>
                  <a:schemeClr val="accent1">
                    <a:lumMod val="75000"/>
                  </a:schemeClr>
                </a:solidFill>
              </a:rPr>
              <a:t>3.2 แจ้งการใช้งานข้อมูล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ระบุในคำเชิญหรือลงทะเบียนว่างานจะมีการเผยแพร่ภาพหรือข้อมูล เช่น ในเว็บไซต์ โซเชียลมีเดีย หรือตัวสื่อประชาสัมพันธ์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0076C95-0F4E-4484-ADE4-259375D6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33" y="1568130"/>
            <a:ext cx="81343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10-vsvyv5">
            <a:hlinkClick r:id="" action="ppaction://media"/>
            <a:extLst>
              <a:ext uri="{FF2B5EF4-FFF2-40B4-BE49-F238E27FC236}">
                <a16:creationId xmlns:a16="http://schemas.microsoft.com/office/drawing/2014/main" id="{630B71F1-5FB3-4300-8DDF-C98CDB6FF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9133" y="4768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PPT-BM-Template 66#2</Template>
  <TotalTime>322</TotalTime>
  <Words>572</Words>
  <Application>Microsoft Office PowerPoint</Application>
  <PresentationFormat>Widescreen</PresentationFormat>
  <Paragraphs>36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TH SarabunPSK</vt:lpstr>
      <vt:lpstr>Tw Cen MT</vt:lpstr>
      <vt:lpstr>Tw Cen MT Condensed</vt:lpstr>
      <vt:lpstr>Wingdings 3</vt:lpstr>
      <vt:lpstr>1_Office Theme</vt:lpstr>
      <vt:lpstr>ธีมของ Office</vt:lpstr>
      <vt:lpstr>Integral</vt:lpstr>
      <vt:lpstr>PowerPoint Presentation</vt:lpstr>
      <vt:lpstr>1. การถ่ายภาพหรือบันทึกวิดีโอตามอีเว้นท์: </vt:lpstr>
      <vt:lpstr>PowerPoint Presentation</vt:lpstr>
      <vt:lpstr>PowerPoint Presentation</vt:lpstr>
      <vt:lpstr>2. การจัดงานและการลงทะเบียน </vt:lpstr>
      <vt:lpstr>PowerPoint Presentation</vt:lpstr>
      <vt:lpstr>PowerPoint Presentation</vt:lpstr>
      <vt:lpstr>3. การเผยแพร่ภาพหรือข้อมูล  </vt:lpstr>
      <vt:lpstr>PowerPoint Presentation</vt:lpstr>
      <vt:lpstr>4. สิทธิของเจ้าของข้อมูล </vt:lpstr>
      <vt:lpstr>5. การอบรมและสร้างความเข้าใจในองค์กร </vt:lpstr>
      <vt:lpstr>6. กรณีเหตุสุดวิสัย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Thananchai Tesviruch</dc:creator>
  <cp:lastModifiedBy>Thananchai Tesviruch</cp:lastModifiedBy>
  <cp:revision>15</cp:revision>
  <dcterms:created xsi:type="dcterms:W3CDTF">2025-01-10T03:32:39Z</dcterms:created>
  <dcterms:modified xsi:type="dcterms:W3CDTF">2025-02-07T03:38:11Z</dcterms:modified>
</cp:coreProperties>
</file>