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88" y="1122364"/>
            <a:ext cx="11611429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88" y="3626498"/>
            <a:ext cx="11611429" cy="164218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9" indent="0" algn="ctr">
              <a:buNone/>
              <a:defRPr sz="2000"/>
            </a:lvl2pPr>
            <a:lvl3pPr marL="914417" indent="0" algn="ctr">
              <a:buNone/>
              <a:defRPr sz="1800"/>
            </a:lvl3pPr>
            <a:lvl4pPr marL="1371626" indent="0" algn="ctr">
              <a:buNone/>
              <a:defRPr sz="1600"/>
            </a:lvl4pPr>
            <a:lvl5pPr marL="1828835" indent="0" algn="ctr">
              <a:buNone/>
              <a:defRPr sz="1600"/>
            </a:lvl5pPr>
            <a:lvl6pPr marL="2286044" indent="0" algn="ctr">
              <a:buNone/>
              <a:defRPr sz="1600"/>
            </a:lvl6pPr>
            <a:lvl7pPr marL="2743252" indent="0" algn="ctr">
              <a:buNone/>
              <a:defRPr sz="1600"/>
            </a:lvl7pPr>
            <a:lvl8pPr marL="3200461" indent="0" algn="ctr">
              <a:buNone/>
              <a:defRPr sz="1600"/>
            </a:lvl8pPr>
            <a:lvl9pPr marL="365766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8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7" indent="0" algn="ctr">
              <a:buNone/>
              <a:defRPr sz="1800"/>
            </a:lvl3pPr>
            <a:lvl4pPr marL="1371626" indent="0" algn="ctr">
              <a:buNone/>
              <a:defRPr sz="1600"/>
            </a:lvl4pPr>
            <a:lvl5pPr marL="1828835" indent="0" algn="ctr">
              <a:buNone/>
              <a:defRPr sz="1600"/>
            </a:lvl5pPr>
            <a:lvl6pPr marL="2286044" indent="0" algn="ctr">
              <a:buNone/>
              <a:defRPr sz="1600"/>
            </a:lvl6pPr>
            <a:lvl7pPr marL="2743252" indent="0" algn="ctr">
              <a:buNone/>
              <a:defRPr sz="1600"/>
            </a:lvl7pPr>
            <a:lvl8pPr marL="3200461" indent="0" algn="ctr">
              <a:buNone/>
              <a:defRPr sz="1600"/>
            </a:lvl8pPr>
            <a:lvl9pPr marL="365766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B14-6FC3-4421-A1CC-4495596C6CD7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EA9B-F0D8-46C9-A336-535923E330D6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9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5595-5E96-4EB7-9BB5-D692968E7996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5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C2A4-C569-496F-A12B-D131D60C04CE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7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C176-4828-4C7A-A450-76ABC9FF53E5}" type="datetime1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8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DC15-9FD8-410C-82ED-90B758929C22}" type="datetime1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2697-E9C7-46F8-80D7-DDFD1029DFD1}" type="datetime1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5F62-694C-41A0-BB79-A2627D4E981A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7" indent="0">
              <a:buNone/>
              <a:defRPr sz="2400"/>
            </a:lvl3pPr>
            <a:lvl4pPr marL="1371626" indent="0">
              <a:buNone/>
              <a:defRPr sz="2000"/>
            </a:lvl4pPr>
            <a:lvl5pPr marL="1828835" indent="0">
              <a:buNone/>
              <a:defRPr sz="2000"/>
            </a:lvl5pPr>
            <a:lvl6pPr marL="2286044" indent="0">
              <a:buNone/>
              <a:defRPr sz="2000"/>
            </a:lvl6pPr>
            <a:lvl7pPr marL="2743252" indent="0">
              <a:buNone/>
              <a:defRPr sz="2000"/>
            </a:lvl7pPr>
            <a:lvl8pPr marL="3200461" indent="0">
              <a:buNone/>
              <a:defRPr sz="2000"/>
            </a:lvl8pPr>
            <a:lvl9pPr marL="365766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C4FF-7C6F-4274-AD11-53CD4F835BB2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5BB-01AB-46D7-A2DB-5EA13786A0A9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3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9C5F-6A2E-48E1-834B-B75DDBB46C61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28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727272"/>
            <a:fld id="{F4183E4C-A2DC-4D45-B248-B064A6D48AE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anner-NI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28" y="6285622"/>
            <a:ext cx="2192209" cy="5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18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81DC645E-7A4D-47C5-9ADA-ACFB41979D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6825" y="6284927"/>
            <a:ext cx="219475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35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b="0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27272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3pPr>
            <a:lvl4pPr marL="109090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454543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818180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218181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545452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9090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7E8D6858-5350-4A10-A284-3084B125C1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15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3C203F50-2112-45A1-90E5-C9600E98FF9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6250" y="6284927"/>
            <a:ext cx="219475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68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29" b="0" cap="none" baseline="0">
                <a:solidFill>
                  <a:schemeClr val="accent1"/>
                </a:solidFill>
                <a:latin typeface="+mn-lt"/>
              </a:defRPr>
            </a:lvl1pPr>
            <a:lvl2pPr marL="363636" indent="0">
              <a:buNone/>
              <a:defRPr sz="1591" b="1"/>
            </a:lvl2pPr>
            <a:lvl3pPr marL="727272" indent="0">
              <a:buNone/>
              <a:defRPr sz="1432" b="1"/>
            </a:lvl3pPr>
            <a:lvl4pPr marL="1090908" indent="0">
              <a:buNone/>
              <a:defRPr sz="1272" b="1"/>
            </a:lvl4pPr>
            <a:lvl5pPr marL="1454543" indent="0">
              <a:buNone/>
              <a:defRPr sz="1272" b="1"/>
            </a:lvl5pPr>
            <a:lvl6pPr marL="1818180" indent="0">
              <a:buNone/>
              <a:defRPr sz="1272" b="1"/>
            </a:lvl6pPr>
            <a:lvl7pPr marL="2181816" indent="0">
              <a:buNone/>
              <a:defRPr sz="1272" b="1"/>
            </a:lvl7pPr>
            <a:lvl8pPr marL="2545452" indent="0">
              <a:buNone/>
              <a:defRPr sz="1272" b="1"/>
            </a:lvl8pPr>
            <a:lvl9pPr marL="2909088" indent="0">
              <a:buNone/>
              <a:defRPr sz="127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2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636" indent="0">
              <a:buNone/>
              <a:defRPr sz="1591" b="1"/>
            </a:lvl2pPr>
            <a:lvl3pPr marL="727272" indent="0">
              <a:buNone/>
              <a:defRPr sz="1432" b="1"/>
            </a:lvl3pPr>
            <a:lvl4pPr marL="1090908" indent="0">
              <a:buNone/>
              <a:defRPr sz="1272" b="1"/>
            </a:lvl4pPr>
            <a:lvl5pPr marL="1454543" indent="0">
              <a:buNone/>
              <a:defRPr sz="1272" b="1"/>
            </a:lvl5pPr>
            <a:lvl6pPr marL="1818180" indent="0">
              <a:buNone/>
              <a:defRPr sz="1272" b="1"/>
            </a:lvl6pPr>
            <a:lvl7pPr marL="2181816" indent="0">
              <a:buNone/>
              <a:defRPr sz="1272" b="1"/>
            </a:lvl7pPr>
            <a:lvl8pPr marL="2545452" indent="0">
              <a:buNone/>
              <a:defRPr sz="1272" b="1"/>
            </a:lvl8pPr>
            <a:lvl9pPr marL="2909088" indent="0">
              <a:buNone/>
              <a:defRPr sz="1272" b="1"/>
            </a:lvl9pPr>
          </a:lstStyle>
          <a:p>
            <a:pPr marL="0" lvl="0" indent="0" algn="l" defTabSz="727272" rtl="0" eaLnBrk="1" latinLnBrk="0" hangingPunct="1">
              <a:lnSpc>
                <a:spcPct val="90000"/>
              </a:lnSpc>
              <a:spcBef>
                <a:spcPts val="1432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8A5A7824-CA54-4F6C-8432-F9351DFBCE5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23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1F650D83-D938-4489-AF62-14B82592EC7A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277F04A3-FD83-493E-9AB9-FA29DC9A46D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37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1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1"/>
            <a:ext cx="5678424" cy="5184648"/>
          </a:xfrm>
        </p:spPr>
        <p:txBody>
          <a:bodyPr/>
          <a:lstStyle>
            <a:lvl1pPr>
              <a:defRPr sz="1909"/>
            </a:lvl1pPr>
            <a:lvl2pPr>
              <a:defRPr sz="1591"/>
            </a:lvl2pPr>
            <a:lvl3pPr>
              <a:defRPr sz="1272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77"/>
              </a:spcBef>
              <a:buNone/>
              <a:defRPr sz="1272"/>
            </a:lvl1pPr>
            <a:lvl2pPr marL="363636" indent="0">
              <a:buNone/>
              <a:defRPr sz="955"/>
            </a:lvl2pPr>
            <a:lvl3pPr marL="727272" indent="0">
              <a:buNone/>
              <a:defRPr sz="795"/>
            </a:lvl3pPr>
            <a:lvl4pPr marL="1090908" indent="0">
              <a:buNone/>
              <a:defRPr sz="715"/>
            </a:lvl4pPr>
            <a:lvl5pPr marL="1454543" indent="0">
              <a:buNone/>
              <a:defRPr sz="715"/>
            </a:lvl5pPr>
            <a:lvl6pPr marL="1818180" indent="0">
              <a:buNone/>
              <a:defRPr sz="715"/>
            </a:lvl6pPr>
            <a:lvl7pPr marL="2181816" indent="0">
              <a:buNone/>
              <a:defRPr sz="715"/>
            </a:lvl7pPr>
            <a:lvl8pPr marL="2545452" indent="0">
              <a:buNone/>
              <a:defRPr sz="715"/>
            </a:lvl8pPr>
            <a:lvl9pPr marL="2909088" indent="0">
              <a:buNone/>
              <a:defRPr sz="7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773D3152-23AE-4B26-B9BF-A9A168A4B20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36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545"/>
            </a:lvl1pPr>
            <a:lvl2pPr marL="363636" indent="0">
              <a:buNone/>
              <a:defRPr sz="2227"/>
            </a:lvl2pPr>
            <a:lvl3pPr marL="727272" indent="0">
              <a:buNone/>
              <a:defRPr sz="1909"/>
            </a:lvl3pPr>
            <a:lvl4pPr marL="1090908" indent="0">
              <a:buNone/>
              <a:defRPr sz="1591"/>
            </a:lvl4pPr>
            <a:lvl5pPr marL="1454543" indent="0">
              <a:buNone/>
              <a:defRPr sz="1591"/>
            </a:lvl5pPr>
            <a:lvl6pPr marL="1818180" indent="0">
              <a:buNone/>
              <a:defRPr sz="1591"/>
            </a:lvl6pPr>
            <a:lvl7pPr marL="2181816" indent="0">
              <a:buNone/>
              <a:defRPr sz="1591"/>
            </a:lvl7pPr>
            <a:lvl8pPr marL="2545452" indent="0">
              <a:buNone/>
              <a:defRPr sz="1591"/>
            </a:lvl8pPr>
            <a:lvl9pPr marL="2909088" indent="0">
              <a:buNone/>
              <a:defRPr sz="159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>
              <a:buNone/>
              <a:defRPr sz="1114"/>
            </a:lvl2pPr>
            <a:lvl3pPr marL="727272" indent="0">
              <a:buNone/>
              <a:defRPr sz="955"/>
            </a:lvl3pPr>
            <a:lvl4pPr marL="1090908" indent="0">
              <a:buNone/>
              <a:defRPr sz="795"/>
            </a:lvl4pPr>
            <a:lvl5pPr marL="1454543" indent="0">
              <a:buNone/>
              <a:defRPr sz="795"/>
            </a:lvl5pPr>
            <a:lvl6pPr marL="1818180" indent="0">
              <a:buNone/>
              <a:defRPr sz="795"/>
            </a:lvl6pPr>
            <a:lvl7pPr marL="2181816" indent="0">
              <a:buNone/>
              <a:defRPr sz="795"/>
            </a:lvl7pPr>
            <a:lvl8pPr marL="2545452" indent="0">
              <a:buNone/>
              <a:defRPr sz="795"/>
            </a:lvl8pPr>
            <a:lvl9pPr marL="2909088" indent="0">
              <a:buNone/>
              <a:defRPr sz="7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3F9CBF98-4642-422A-8160-7B5F4484D18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8" y="1709742"/>
            <a:ext cx="11611429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8" y="4589466"/>
            <a:ext cx="1161142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AD8DB2AC-0794-4761-8282-6B6D9754F72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4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1F3B6997-8F68-4B28-AEB7-2DFC265D1AE7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16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 algn="ctr">
              <a:buNone/>
              <a:defRPr sz="1432"/>
            </a:lvl2pPr>
            <a:lvl3pPr marL="727272" indent="0" algn="ctr">
              <a:buNone/>
              <a:defRPr sz="1432"/>
            </a:lvl3pPr>
            <a:lvl4pPr marL="1090908" indent="0" algn="ctr">
              <a:buNone/>
              <a:defRPr sz="1432"/>
            </a:lvl4pPr>
            <a:lvl5pPr marL="1454543" indent="0" algn="ctr">
              <a:buNone/>
              <a:defRPr sz="1432"/>
            </a:lvl5pPr>
            <a:lvl6pPr marL="1818180" indent="0" algn="ctr">
              <a:buNone/>
              <a:defRPr sz="1432"/>
            </a:lvl6pPr>
            <a:lvl7pPr marL="2181816" indent="0" algn="ctr">
              <a:buNone/>
              <a:defRPr sz="1432"/>
            </a:lvl7pPr>
            <a:lvl8pPr marL="2545452" indent="0" algn="ctr">
              <a:buNone/>
              <a:defRPr sz="1432"/>
            </a:lvl8pPr>
            <a:lvl9pPr marL="2909088" indent="0" algn="ctr">
              <a:buNone/>
              <a:defRPr sz="14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727272"/>
            <a:fld id="{A2C8B742-764E-45DD-A3B7-AAE9FA5E2AE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85" y="1253331"/>
            <a:ext cx="5805715" cy="5103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3348" y="1253331"/>
            <a:ext cx="5440266" cy="5103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5" y="1177310"/>
            <a:ext cx="55326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285" y="2001222"/>
            <a:ext cx="5532667" cy="4368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69340"/>
            <a:ext cx="58057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001222"/>
            <a:ext cx="5805715" cy="4368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50994E-BE0F-4509-9CB5-185BA6C5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8" y="136527"/>
            <a:ext cx="9894596" cy="8898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7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032" indent="0">
              <a:buNone/>
              <a:defRPr/>
            </a:lvl2pPr>
            <a:lvl3pPr marL="407207" indent="0">
              <a:buNone/>
              <a:defRPr/>
            </a:lvl3pPr>
            <a:lvl4pPr marL="607237" indent="0">
              <a:buNone/>
              <a:defRPr/>
            </a:lvl4pPr>
            <a:lvl5pPr marL="807269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11" indent="0">
              <a:buNone/>
              <a:defRPr sz="1500" b="1"/>
            </a:lvl2pPr>
            <a:lvl3pPr marL="685820" indent="0">
              <a:buNone/>
              <a:defRPr sz="1350" b="1"/>
            </a:lvl3pPr>
            <a:lvl4pPr marL="1028730" indent="0">
              <a:buNone/>
              <a:defRPr sz="1200" b="1"/>
            </a:lvl4pPr>
            <a:lvl5pPr marL="1371641" indent="0">
              <a:buNone/>
              <a:defRPr sz="1200" b="1"/>
            </a:lvl5pPr>
            <a:lvl6pPr marL="1714552" indent="0">
              <a:buNone/>
              <a:defRPr sz="1200" b="1"/>
            </a:lvl6pPr>
            <a:lvl7pPr marL="2057462" indent="0">
              <a:buNone/>
              <a:defRPr sz="1200" b="1"/>
            </a:lvl7pPr>
            <a:lvl8pPr marL="2400372" indent="0">
              <a:buNone/>
              <a:defRPr sz="1200" b="1"/>
            </a:lvl8pPr>
            <a:lvl9pPr marL="274328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1" y="1516363"/>
            <a:ext cx="5472000" cy="358775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2020361"/>
            <a:ext cx="5472113" cy="417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80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288" y="136527"/>
            <a:ext cx="9894596" cy="889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6" y="1188098"/>
            <a:ext cx="11619723" cy="513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286" y="6525208"/>
            <a:ext cx="1409960" cy="332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7C7BA2C7-34DA-4DCD-9836-FAAF6971D19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473" y="6525209"/>
            <a:ext cx="8758337" cy="332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1569" y="6509041"/>
            <a:ext cx="1020147" cy="348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5EAD386C-183F-4771-B95C-234EA823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2363-2B9F-4A8B-8D18-FB8710ED96EA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84867" y="-59053"/>
            <a:ext cx="1317253" cy="744661"/>
            <a:chOff x="-74436" y="-65122"/>
            <a:chExt cx="1155341" cy="82119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62" y="61672"/>
              <a:ext cx="419743" cy="5479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436" y="-65122"/>
              <a:ext cx="821196" cy="82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25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5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fld id="{CF1B22D3-A5AF-4543-9E3C-D56C9BD814D0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4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5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5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-84867" y="-59053"/>
            <a:ext cx="1317253" cy="744661"/>
            <a:chOff x="-74436" y="-65122"/>
            <a:chExt cx="1155341" cy="82119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62" y="61672"/>
              <a:ext cx="419743" cy="5479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436" y="-65122"/>
              <a:ext cx="821196" cy="82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7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727272" rtl="0" eaLnBrk="1" latinLnBrk="0" hangingPunct="1">
        <a:lnSpc>
          <a:spcPct val="80000"/>
        </a:lnSpc>
        <a:spcBef>
          <a:spcPct val="0"/>
        </a:spcBef>
        <a:buNone/>
        <a:defRPr sz="3977" kern="1200" cap="all" spc="8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2727" indent="-72727" algn="l" defTabSz="727272" rtl="0" eaLnBrk="1" latinLnBrk="0" hangingPunct="1">
        <a:lnSpc>
          <a:spcPct val="90000"/>
        </a:lnSpc>
        <a:spcBef>
          <a:spcPts val="955"/>
        </a:spcBef>
        <a:spcAft>
          <a:spcPts val="159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210909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356363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3pPr>
      <a:lvl4pPr marL="472727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4pPr>
      <a:lvl5pPr marL="618181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5pPr>
      <a:lvl6pPr marL="727272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6pPr>
      <a:lvl7pPr marL="843635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7pPr>
      <a:lvl8pPr marL="967272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8pPr>
      <a:lvl9pPr marL="1083635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636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272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0908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543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180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1816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5452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9088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370260-E06F-4211-B2F6-9838002D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116" y="221275"/>
            <a:ext cx="9720043" cy="112935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สำหรับพนักงานทั่วไปในองค์กรที่ต้องปฏิบัติงานเกี่ยวกับการจัดประชุมกับบุคคลภายนอกหรือการเข้าร่วมสัมมนาวิชาการ จำเป็นต้องปฏิบัติตามกฎหมายคุ้มครองข้อมูลส่วนบุคคล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PDPA) 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เพื่อให้มั่นใจว่าไม่มีการละเมิดสิทธิของเจ้าของข้อมูลส่วนบุคคล และลดความเสี่ยงทางกฎหมาย แนวทางและคำแนะนำมีดังนี้:</a:t>
            </a:r>
          </a:p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C9CD7E-AC95-4712-9E51-A76C233D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91" y="1112734"/>
            <a:ext cx="5538896" cy="46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4f8KdM">
            <a:hlinkClick r:id="" action="ppaction://media"/>
            <a:extLst>
              <a:ext uri="{FF2B5EF4-FFF2-40B4-BE49-F238E27FC236}">
                <a16:creationId xmlns:a16="http://schemas.microsoft.com/office/drawing/2014/main" id="{D5BD81F9-9437-44C7-B6B0-CDF2F72B5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755" y="514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0" y="298830"/>
            <a:ext cx="10730218" cy="13118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sz="7300" b="1" dirty="0">
                <a:solidFill>
                  <a:schemeClr val="accent1">
                    <a:lumMod val="75000"/>
                  </a:schemeClr>
                </a:solidFill>
              </a:rPr>
              <a:t>3.2 การจัดเก็บข้อมูลการสื่อสาร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เก็บข้อมูลที่จำเป็นเท่านั้น เช่น เอกสารที่เกี่ยวข้องกับการประชุมหรือสัมมนา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หากมีการจัดเก็บในระบบออนไลน์ ควรใช้แพลตฟอร์มที่มีมาตรการรักษาความปลอดภัยข้อมูล</a:t>
            </a:r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DB30393-C2BE-45C0-A0D4-4E12DB14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20" y="1679284"/>
            <a:ext cx="80295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Z3RilK">
            <a:hlinkClick r:id="" action="ppaction://media"/>
            <a:extLst>
              <a:ext uri="{FF2B5EF4-FFF2-40B4-BE49-F238E27FC236}">
                <a16:creationId xmlns:a16="http://schemas.microsoft.com/office/drawing/2014/main" id="{92216C66-62D8-4721-ACE2-142BBF6E4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364" y="5394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76169"/>
            <a:ext cx="10972800" cy="16824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sz="6400" b="1" dirty="0">
                <a:solidFill>
                  <a:schemeClr val="accent1">
                    <a:lumMod val="75000"/>
                  </a:schemeClr>
                </a:solidFill>
              </a:rPr>
              <a:t>4. การจัดการข้อมูลส่วนบุคคล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4.1 สิทธิของเจ้าของข้อมูล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แจ้งให้ผู้เข้าร่วมประชุมหรือสัมมนาทราบถึงสิทธิของตนเอง เช่น สิทธิในการขอดู แก้ไข หรือขอลบข้อมูลส่วนบุคคล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จัดเตรียมช่องทางการติดต่อสำหรับการร้องเรียนหรือสอบถามเกี่ยวกับข้อมูลส่วนบุคคล</a:t>
            </a:r>
          </a:p>
          <a:p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7322FD8-1357-4D56-B7FB-E480A4A2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04" y="1858599"/>
            <a:ext cx="66484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34LV10">
            <a:hlinkClick r:id="" action="ppaction://media"/>
            <a:extLst>
              <a:ext uri="{FF2B5EF4-FFF2-40B4-BE49-F238E27FC236}">
                <a16:creationId xmlns:a16="http://schemas.microsoft.com/office/drawing/2014/main" id="{AB929677-7935-4AE5-AB95-D5656F771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7982" y="5322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7" y="325452"/>
            <a:ext cx="10730218" cy="15204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700" b="1" dirty="0">
                <a:solidFill>
                  <a:schemeClr val="accent1">
                    <a:lumMod val="75000"/>
                  </a:schemeClr>
                </a:solidFill>
              </a:rPr>
              <a:t>4.2 การทำลายข้อมูล</a:t>
            </a:r>
          </a:p>
          <a:p>
            <a:r>
              <a:rPr lang="th-TH" sz="2400" dirty="0">
                <a:solidFill>
                  <a:schemeClr val="accent1">
                    <a:lumMod val="75000"/>
                  </a:schemeClr>
                </a:solidFill>
              </a:rPr>
              <a:t>ทำลายข้อมูลที่ไม่ได้ใช้งานแล้ว เช่น รายชื่อผู้เข้าร่วมที่หมดความจำเป็นตามระยะเวลาที่แจ้งไว้</a:t>
            </a:r>
          </a:p>
          <a:p>
            <a:r>
              <a:rPr lang="th-TH" sz="2400" dirty="0">
                <a:solidFill>
                  <a:schemeClr val="accent1">
                    <a:lumMod val="75000"/>
                  </a:schemeClr>
                </a:solidFill>
              </a:rPr>
              <a:t>ใช้วิธีการทำลายที่ปลอดภัย เช่น การลบข้อมูลในระบบดิจิทัลหรือการทำลายเอกสารทางกายภาพ</a:t>
            </a:r>
          </a:p>
          <a:p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1A45706-1F1F-4877-B398-2D592346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75" y="2331003"/>
            <a:ext cx="8372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bb7gOX">
            <a:hlinkClick r:id="" action="ppaction://media"/>
            <a:extLst>
              <a:ext uri="{FF2B5EF4-FFF2-40B4-BE49-F238E27FC236}">
                <a16:creationId xmlns:a16="http://schemas.microsoft.com/office/drawing/2014/main" id="{98FA0EFC-EC83-4EA4-9F02-B18EBA688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7255" y="5162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0" y="298829"/>
            <a:ext cx="10730218" cy="14628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5700" b="1" dirty="0">
                <a:solidFill>
                  <a:schemeClr val="accent1">
                    <a:lumMod val="75000"/>
                  </a:schemeClr>
                </a:solidFill>
              </a:rPr>
              <a:t>5. การอบรมพนักงาน</a:t>
            </a:r>
          </a:p>
          <a:p>
            <a:r>
              <a:rPr lang="th-TH" sz="2600" dirty="0">
                <a:solidFill>
                  <a:schemeClr val="accent1">
                    <a:lumMod val="75000"/>
                  </a:schemeClr>
                </a:solidFill>
              </a:rPr>
              <a:t>จัดอบรมให้พนักงานทราบถึงความสำคัญของ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PDPA </a:t>
            </a:r>
            <a:r>
              <a:rPr lang="th-TH" sz="2600" dirty="0">
                <a:solidFill>
                  <a:schemeClr val="accent1">
                    <a:lumMod val="75000"/>
                  </a:schemeClr>
                </a:solidFill>
              </a:rPr>
              <a:t>และวิธีปฏิบัติเพื่อป้องกันการละเมิด</a:t>
            </a:r>
          </a:p>
          <a:p>
            <a:r>
              <a:rPr lang="th-TH" sz="2600" dirty="0">
                <a:solidFill>
                  <a:schemeClr val="accent1">
                    <a:lumMod val="75000"/>
                  </a:schemeClr>
                </a:solidFill>
              </a:rPr>
              <a:t>สร้างคู่มือหรือแนวทางปฏิบัติที่ชัดเจนสำหรับการทำงานที่เกี่ยวข้องกับข้อมูลส่วนบุคคล</a:t>
            </a:r>
          </a:p>
          <a:p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389080D-5B86-4E68-B4DF-F129F443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50" y="1925743"/>
            <a:ext cx="8154099" cy="39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W0COxM">
            <a:hlinkClick r:id="" action="ppaction://media"/>
            <a:extLst>
              <a:ext uri="{FF2B5EF4-FFF2-40B4-BE49-F238E27FC236}">
                <a16:creationId xmlns:a16="http://schemas.microsoft.com/office/drawing/2014/main" id="{74E5CA12-D248-484C-A59F-9EBA09707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756" y="5268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0" y="391108"/>
            <a:ext cx="10730218" cy="14154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6400" b="1" dirty="0">
                <a:solidFill>
                  <a:schemeClr val="accent1">
                    <a:lumMod val="75000"/>
                  </a:schemeClr>
                </a:solidFill>
              </a:rPr>
              <a:t>6. การรับมือเหตุการณ์ละเมิดข้อมูล</a:t>
            </a:r>
          </a:p>
          <a:p>
            <a:r>
              <a:rPr lang="th-TH" sz="2900" dirty="0">
                <a:solidFill>
                  <a:schemeClr val="accent1">
                    <a:lumMod val="75000"/>
                  </a:schemeClr>
                </a:solidFill>
              </a:rPr>
              <a:t>หากเกิดเหตุการณ์ข้อมูลรั่วไหล ควรแจ้งบุคคลที่เกี่ยวข้องทันที พร้อมทั้งแจ้งผู้ดูแลด้าน </a:t>
            </a:r>
            <a:r>
              <a:rPr lang="en-US" sz="2900" dirty="0">
                <a:solidFill>
                  <a:schemeClr val="accent1">
                    <a:lumMod val="75000"/>
                  </a:schemeClr>
                </a:solidFill>
              </a:rPr>
              <a:t>PDPA </a:t>
            </a:r>
            <a:r>
              <a:rPr lang="th-TH" sz="2900" dirty="0">
                <a:solidFill>
                  <a:schemeClr val="accent1">
                    <a:lumMod val="75000"/>
                  </a:schemeClr>
                </a:solidFill>
              </a:rPr>
              <a:t>ในองค์กรเพื่อแก้ไขปัญหา</a:t>
            </a:r>
          </a:p>
          <a:p>
            <a:r>
              <a:rPr lang="th-TH" sz="2900" dirty="0">
                <a:solidFill>
                  <a:schemeClr val="accent1">
                    <a:lumMod val="75000"/>
                  </a:schemeClr>
                </a:solidFill>
              </a:rPr>
              <a:t>จัดทำแผนรับมือเหตุฉุกเฉินและมาตรการป้องกันในอนาคต</a:t>
            </a:r>
          </a:p>
          <a:p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B51EFA0-CCB8-4845-9839-1B3A4C0D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79" y="2079702"/>
            <a:ext cx="7550092" cy="38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I6ZQeG">
            <a:hlinkClick r:id="" action="ppaction://media"/>
            <a:extLst>
              <a:ext uri="{FF2B5EF4-FFF2-40B4-BE49-F238E27FC236}">
                <a16:creationId xmlns:a16="http://schemas.microsoft.com/office/drawing/2014/main" id="{DF29C2B0-348E-4E02-8318-2C6C998DB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6980" y="5213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45FD-AAE8-46DE-AF71-A4C30B12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3" y="365125"/>
            <a:ext cx="9894596" cy="459091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1. การจัดประชุมกับบุคคลภายนอก</a:t>
            </a:r>
            <a:br>
              <a:rPr lang="th-TH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1F84-B357-4EFE-B952-F7C2E384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15" y="748527"/>
            <a:ext cx="11141279" cy="11984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1.1 การแจ้งวัตถุประสงค์และขอบเขตการเก็บข้อมูล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แจ้งให้บุคคลภายนอกทราบว่า การประชุมอาจมีการบันทึกข้อมูล เช่น ชื่อ, ตำแหน่ง, หรือข้อมูลอื่น ๆ ที่จำเป็น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หากมีการบันทึกภาพ เสียง หรือวิดีโอ ควรแจ้งล่วงหน้าว่าจะใช้ข้อมูลเหล่านี้เพื่อวัตถุประสงค์อะไร (เช่น ใช้ในการบันทึกการประชุมหรือเผยแพร่เอกสารประกอบ)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8006F1-D1FF-408F-BD54-3612B216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26" y="2105772"/>
            <a:ext cx="5528302" cy="42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24-olhgh5">
            <a:hlinkClick r:id="" action="ppaction://media"/>
            <a:extLst>
              <a:ext uri="{FF2B5EF4-FFF2-40B4-BE49-F238E27FC236}">
                <a16:creationId xmlns:a16="http://schemas.microsoft.com/office/drawing/2014/main" id="{A02137C6-6118-4592-B85E-DEDD7B9F3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8087" y="4911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AAAE-3621-437D-9280-E1B70798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5" y="63937"/>
            <a:ext cx="9664817" cy="1603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5700" b="1" dirty="0">
                <a:solidFill>
                  <a:schemeClr val="accent1">
                    <a:lumMod val="75000"/>
                  </a:schemeClr>
                </a:solidFill>
              </a:rPr>
              <a:t>1.2 การขอความยินยอม</a:t>
            </a:r>
          </a:p>
          <a:p>
            <a:r>
              <a:rPr lang="th-TH" sz="2900" dirty="0">
                <a:solidFill>
                  <a:schemeClr val="accent1">
                    <a:lumMod val="75000"/>
                  </a:schemeClr>
                </a:solidFill>
              </a:rPr>
              <a:t>หากมีการบันทึกข้อมูลส่วนบุคคล เช่น การลงทะเบียนเข้าร่วมประชุม ควรมีช่องสำหรับขอความยินยอมอย่างชัดเจนในแบบฟอร์มหรือผ่านช่องทางออนไลน์</a:t>
            </a:r>
          </a:p>
          <a:p>
            <a:r>
              <a:rPr lang="th-TH" sz="2900" dirty="0">
                <a:solidFill>
                  <a:schemeClr val="accent1">
                    <a:lumMod val="75000"/>
                  </a:schemeClr>
                </a:solidFill>
              </a:rPr>
              <a:t>ในกรณีที่ต้องเผยแพร่ข้อมูล เช่น ชื่อหรือองค์กรที่เข้าร่วม ควรขอความยินยอมแยกต่างหาก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59675A-0CE4-4E66-BC22-D4997826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5" y="1577130"/>
            <a:ext cx="5271607" cy="45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lThL53">
            <a:hlinkClick r:id="" action="ppaction://media"/>
            <a:extLst>
              <a:ext uri="{FF2B5EF4-FFF2-40B4-BE49-F238E27FC236}">
                <a16:creationId xmlns:a16="http://schemas.microsoft.com/office/drawing/2014/main" id="{1CB511DE-AB0D-4EFD-8E08-8C4F1E6B35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2478" y="5154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21E5-716E-4AEA-B2D0-7ACF3136C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72" y="486561"/>
            <a:ext cx="10515600" cy="12667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5700" b="1" dirty="0">
                <a:solidFill>
                  <a:schemeClr val="accent1">
                    <a:lumMod val="75000"/>
                  </a:schemeClr>
                </a:solidFill>
              </a:rPr>
              <a:t>1.3 การจัดการข้อมูล</a:t>
            </a:r>
          </a:p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จัดเก็บข้อมูลของผู้เข้าร่วมประชุมในระบบที่ปลอดภัย เช่น การตั้งรหัสผ่านสำหรับเอกสารหรือระบบฐานข้อมูล</a:t>
            </a:r>
          </a:p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จำกัดการเข้าถึงข้อมูลเฉพาะผู้ที่เกี่ยวข้อง เช่น ผู้จัดงานหรือผู้รับผิดชอบด้านการสื่อสาร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7CC0C20-983B-46A8-8DB6-450BD2C22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01" y="2323227"/>
            <a:ext cx="8267260" cy="304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DmcRbJ">
            <a:hlinkClick r:id="" action="ppaction://media"/>
            <a:extLst>
              <a:ext uri="{FF2B5EF4-FFF2-40B4-BE49-F238E27FC236}">
                <a16:creationId xmlns:a16="http://schemas.microsoft.com/office/drawing/2014/main" id="{0813CB0E-6F39-42A7-96DE-46C44997CB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426" y="5372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9" y="416974"/>
            <a:ext cx="10730218" cy="1404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6400" b="1" dirty="0">
                <a:solidFill>
                  <a:schemeClr val="accent1">
                    <a:lumMod val="75000"/>
                  </a:schemeClr>
                </a:solidFill>
              </a:rPr>
              <a:t>1.4 การบันทึกภาพหรือวิดีโอ</a:t>
            </a:r>
          </a:p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ติดป้ายประกาศในบริเวณประชุม แจ้งให้ทราบว่ามีการบันทึกภาพหรือวิดีโอ พร้อมอธิบายวัตถุประสงค์</a:t>
            </a:r>
          </a:p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หลีกเลี่ยงการถ่ายภาพหรือบันทึกวิดีโอที่แสดงข้อมูลส่วนบุคคลโดยตรง เช่น ใบหน้าของผู้เข้าร่วมประชุมหากไม่ได้รับความยินยอม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A6C5C46-F87A-4D61-9662-5FCB9B82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1" y="2091393"/>
            <a:ext cx="88201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0RUDg4">
            <a:hlinkClick r:id="" action="ppaction://media"/>
            <a:extLst>
              <a:ext uri="{FF2B5EF4-FFF2-40B4-BE49-F238E27FC236}">
                <a16:creationId xmlns:a16="http://schemas.microsoft.com/office/drawing/2014/main" id="{FB430A1B-61D2-4E64-8151-E3787F23A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815" y="5238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0" y="134225"/>
            <a:ext cx="10730218" cy="16274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16000" b="1" dirty="0">
                <a:solidFill>
                  <a:schemeClr val="accent1">
                    <a:lumMod val="75000"/>
                  </a:schemeClr>
                </a:solidFill>
              </a:rPr>
              <a:t>2. การจัดสัมมนาวิชาการ</a:t>
            </a:r>
          </a:p>
          <a:p>
            <a:pPr marL="0" indent="0">
              <a:buNone/>
            </a:pPr>
            <a:r>
              <a:rPr lang="th-TH" sz="8000" b="1" dirty="0">
                <a:solidFill>
                  <a:schemeClr val="accent1">
                    <a:lumMod val="75000"/>
                  </a:schemeClr>
                </a:solidFill>
              </a:rPr>
              <a:t>2.1 การลงทะเบียนผู้เข้าร่วมสัมมนา</a:t>
            </a:r>
          </a:p>
          <a:p>
            <a:r>
              <a:rPr lang="th-TH" sz="8000" dirty="0">
                <a:solidFill>
                  <a:schemeClr val="accent1">
                    <a:lumMod val="75000"/>
                  </a:schemeClr>
                </a:solidFill>
              </a:rPr>
              <a:t>ใช้แบบฟอร์มหรือแพลตฟอร์มลงทะเบียนที่ระบุวัตถุประสงค์การเก็บข้อมูล เช่น ชื่อ, อีเมล, หมายเลขโทรศัพท์ เพื่อการติดต่อหรือออกใบประกาศนียบัตร</a:t>
            </a:r>
          </a:p>
          <a:p>
            <a:r>
              <a:rPr lang="th-TH" sz="8000" dirty="0">
                <a:solidFill>
                  <a:schemeClr val="accent1">
                    <a:lumMod val="75000"/>
                  </a:schemeClr>
                </a:solidFill>
              </a:rPr>
              <a:t>แจ้งให้ผู้เข้าร่วมทราบว่าจะมีการเก็บข้อมูลใดบ้าง และข้อมูลจะถูกใช้อย่างไร พร้อมระบุระยะเวลาการจัดเก็บ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23832DC-E001-4618-A770-01FBFD32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47" y="1994708"/>
            <a:ext cx="5687693" cy="45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TumysD">
            <a:hlinkClick r:id="" action="ppaction://media"/>
            <a:extLst>
              <a:ext uri="{FF2B5EF4-FFF2-40B4-BE49-F238E27FC236}">
                <a16:creationId xmlns:a16="http://schemas.microsoft.com/office/drawing/2014/main" id="{DF1F212B-08D5-46A4-821A-2404B8C3A4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978" y="5238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3" y="0"/>
            <a:ext cx="10730218" cy="1580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300" b="1" dirty="0">
                <a:solidFill>
                  <a:schemeClr val="accent1">
                    <a:lumMod val="75000"/>
                  </a:schemeClr>
                </a:solidFill>
              </a:rPr>
              <a:t>2.2 การจัดการข้อมูลในเอกสารประชาสัมพันธ์</a:t>
            </a:r>
          </a:p>
          <a:p>
            <a:r>
              <a:rPr lang="th-TH" sz="2200" dirty="0">
                <a:solidFill>
                  <a:schemeClr val="accent1">
                    <a:lumMod val="75000"/>
                  </a:schemeClr>
                </a:solidFill>
              </a:rPr>
              <a:t>หากมีการเผยแพร่รายชื่อผู้เข้าร่วมสัมมนา เช่น รายชื่อในเอกสารหรือเว็บไซต์ ควรขอความยินยอมก่อน</a:t>
            </a:r>
          </a:p>
          <a:p>
            <a:r>
              <a:rPr lang="th-TH" sz="2200" dirty="0">
                <a:solidFill>
                  <a:schemeClr val="accent1">
                    <a:lumMod val="75000"/>
                  </a:schemeClr>
                </a:solidFill>
              </a:rPr>
              <a:t>หลีกเลี่ยงการเปิดเผยข้อมูลที่ไม่จำเป็น เช่น หมายเลขโทรศัพท์หรือที่อยู่</a:t>
            </a:r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BF4B499-BEBC-4E1C-BCE1-DFEA3AAA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81" y="2081267"/>
            <a:ext cx="5282837" cy="43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au4VOK">
            <a:hlinkClick r:id="" action="ppaction://media"/>
            <a:extLst>
              <a:ext uri="{FF2B5EF4-FFF2-40B4-BE49-F238E27FC236}">
                <a16:creationId xmlns:a16="http://schemas.microsoft.com/office/drawing/2014/main" id="{2AED7FC7-18A5-4056-B9CC-69D504BF2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7240" y="5087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0" y="298829"/>
            <a:ext cx="9429924" cy="14832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5200" b="1" dirty="0">
                <a:solidFill>
                  <a:schemeClr val="accent1">
                    <a:lumMod val="75000"/>
                  </a:schemeClr>
                </a:solidFill>
              </a:rPr>
              <a:t>2.3 การเผยแพร่ภาพถ่ายและวิดีโอ</a:t>
            </a:r>
          </a:p>
          <a:p>
            <a:r>
              <a:rPr lang="th-TH" sz="2600" dirty="0">
                <a:solidFill>
                  <a:schemeClr val="accent1">
                    <a:lumMod val="75000"/>
                  </a:schemeClr>
                </a:solidFill>
              </a:rPr>
              <a:t>หากมีการถ่ายภาพในงาน ควรแจ้งล่วงหน้าว่าภาพเหล่านี้อาจถูกนำไปเผยแพร่ในสื่อประชาสัมพันธ์</a:t>
            </a:r>
          </a:p>
          <a:p>
            <a:r>
              <a:rPr lang="th-TH" sz="2600" dirty="0">
                <a:solidFill>
                  <a:schemeClr val="accent1">
                    <a:lumMod val="75000"/>
                  </a:schemeClr>
                </a:solidFill>
              </a:rPr>
              <a:t>ใช้ภาพมุมกว้างหรือภาพที่ไม่มีการระบุตัวบุคคลชัดเจน เว้นแต่ได้รับความยินยอมจากผู้ถูกถ่ายภาพ</a:t>
            </a:r>
          </a:p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7D9806F-B6EB-4C71-9F8B-5A5D1725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2" y="1782049"/>
            <a:ext cx="7565996" cy="42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a90pty">
            <a:hlinkClick r:id="" action="ppaction://media"/>
            <a:extLst>
              <a:ext uri="{FF2B5EF4-FFF2-40B4-BE49-F238E27FC236}">
                <a16:creationId xmlns:a16="http://schemas.microsoft.com/office/drawing/2014/main" id="{566F003B-4CF7-4927-81C3-A3B9294A5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758" y="5196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6F4B-8DE0-4A52-A5B2-C53E28F9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0" y="298830"/>
            <a:ext cx="11023832" cy="2159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sz="8400" b="1" dirty="0">
                <a:solidFill>
                  <a:schemeClr val="accent1">
                    <a:lumMod val="75000"/>
                  </a:schemeClr>
                </a:solidFill>
              </a:rPr>
              <a:t>3. การส่งอีเมลหรือการสื่อสารกับบุคคลภายนอก</a:t>
            </a:r>
          </a:p>
          <a:p>
            <a:pPr marL="0" indent="0">
              <a:buNone/>
            </a:pPr>
            <a:r>
              <a:rPr lang="th-TH" sz="5000" b="1" dirty="0">
                <a:solidFill>
                  <a:schemeClr val="accent1">
                    <a:lumMod val="75000"/>
                  </a:schemeClr>
                </a:solidFill>
              </a:rPr>
              <a:t>3.1 การส่งอีเมล</a:t>
            </a:r>
          </a:p>
          <a:p>
            <a:r>
              <a:rPr lang="th-TH" sz="5000" dirty="0">
                <a:solidFill>
                  <a:schemeClr val="accent1">
                    <a:lumMod val="75000"/>
                  </a:schemeClr>
                </a:solidFill>
              </a:rPr>
              <a:t>หลีกเลี่ยงการใช้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CC (Carbon Copy) </a:t>
            </a:r>
            <a:r>
              <a:rPr lang="th-TH" sz="5000" dirty="0">
                <a:solidFill>
                  <a:schemeClr val="accent1">
                    <a:lumMod val="75000"/>
                  </a:schemeClr>
                </a:solidFill>
              </a:rPr>
              <a:t>หากต้องการส่งอีเมลถึงหลายคนพร้อมกัน ให้ใช้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BCC (Blind Carbon Copy) </a:t>
            </a:r>
            <a:r>
              <a:rPr lang="th-TH" sz="5000" dirty="0">
                <a:solidFill>
                  <a:schemeClr val="accent1">
                    <a:lumMod val="75000"/>
                  </a:schemeClr>
                </a:solidFill>
              </a:rPr>
              <a:t>เพื่อปกปิดที่อยู่อีเมลของผู้รับคนอื่น</a:t>
            </a:r>
          </a:p>
          <a:p>
            <a:r>
              <a:rPr lang="th-TH" sz="5000" dirty="0">
                <a:solidFill>
                  <a:schemeClr val="accent1">
                    <a:lumMod val="75000"/>
                  </a:schemeClr>
                </a:solidFill>
              </a:rPr>
              <a:t>แจ้งวัตถุประสงค์การสื่อสารอย่างชัดเจนในเนื้อหาอีเมล</a:t>
            </a:r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6A9D681-EEFF-40AC-8EF6-5ABB4DB7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84" y="2457974"/>
            <a:ext cx="3531765" cy="32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tbKJHb">
            <a:hlinkClick r:id="" action="ppaction://media"/>
            <a:extLst>
              <a:ext uri="{FF2B5EF4-FFF2-40B4-BE49-F238E27FC236}">
                <a16:creationId xmlns:a16="http://schemas.microsoft.com/office/drawing/2014/main" id="{C1250572-3A22-49C4-97AC-9DF6F14EB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367" y="4936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PPT-BM-Template 66#2</Template>
  <TotalTime>72</TotalTime>
  <Words>666</Words>
  <Application>Microsoft Office PowerPoint</Application>
  <PresentationFormat>Widescreen</PresentationFormat>
  <Paragraphs>44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Angsana New</vt:lpstr>
      <vt:lpstr>Arial</vt:lpstr>
      <vt:lpstr>Calibri</vt:lpstr>
      <vt:lpstr>Calibri Light</vt:lpstr>
      <vt:lpstr>Cordia New</vt:lpstr>
      <vt:lpstr>TH SarabunPSK</vt:lpstr>
      <vt:lpstr>Tw Cen MT</vt:lpstr>
      <vt:lpstr>Tw Cen MT Condensed</vt:lpstr>
      <vt:lpstr>Wingdings 3</vt:lpstr>
      <vt:lpstr>1_Office Theme</vt:lpstr>
      <vt:lpstr>ธีมของ Office</vt:lpstr>
      <vt:lpstr>Integral</vt:lpstr>
      <vt:lpstr>PowerPoint Presentation</vt:lpstr>
      <vt:lpstr>1. การจัดประชุมกับบุคคลภายนอก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Thananchai Tesviruch</dc:creator>
  <cp:lastModifiedBy>Thananchai Tesviruch</cp:lastModifiedBy>
  <cp:revision>15</cp:revision>
  <dcterms:created xsi:type="dcterms:W3CDTF">2025-01-14T03:42:01Z</dcterms:created>
  <dcterms:modified xsi:type="dcterms:W3CDTF">2025-02-07T03:53:49Z</dcterms:modified>
</cp:coreProperties>
</file>